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2" r:id="rId3"/>
    <p:sldId id="258" r:id="rId4"/>
    <p:sldId id="259" r:id="rId5"/>
    <p:sldId id="257" r:id="rId6"/>
    <p:sldId id="264" r:id="rId7"/>
    <p:sldId id="265" r:id="rId8"/>
    <p:sldId id="268" r:id="rId9"/>
    <p:sldId id="269" r:id="rId10"/>
    <p:sldId id="266" r:id="rId11"/>
    <p:sldId id="267" r:id="rId12"/>
    <p:sldId id="270" r:id="rId13"/>
    <p:sldId id="271" r:id="rId14"/>
    <p:sldId id="272" r:id="rId15"/>
    <p:sldId id="274" r:id="rId16"/>
    <p:sldId id="275" r:id="rId17"/>
    <p:sldId id="273" r:id="rId18"/>
    <p:sldId id="276" r:id="rId19"/>
    <p:sldId id="284" r:id="rId20"/>
    <p:sldId id="285" r:id="rId21"/>
    <p:sldId id="286" r:id="rId22"/>
    <p:sldId id="287" r:id="rId23"/>
    <p:sldId id="291" r:id="rId24"/>
    <p:sldId id="296" r:id="rId25"/>
    <p:sldId id="297" r:id="rId26"/>
    <p:sldId id="298" r:id="rId27"/>
    <p:sldId id="299" r:id="rId28"/>
    <p:sldId id="300" r:id="rId29"/>
    <p:sldId id="304" r:id="rId30"/>
    <p:sldId id="301" r:id="rId31"/>
    <p:sldId id="308" r:id="rId32"/>
    <p:sldId id="307" r:id="rId33"/>
    <p:sldId id="306" r:id="rId34"/>
    <p:sldId id="305" r:id="rId35"/>
    <p:sldId id="303" r:id="rId36"/>
    <p:sldId id="295" r:id="rId37"/>
    <p:sldId id="288" r:id="rId38"/>
    <p:sldId id="293" r:id="rId39"/>
    <p:sldId id="290" r:id="rId40"/>
    <p:sldId id="292" r:id="rId41"/>
    <p:sldId id="309" r:id="rId42"/>
    <p:sldId id="310" r:id="rId4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8C73C18-8EBB-4FFF-A461-8EDE6437AA38}">
          <p14:sldIdLst>
            <p14:sldId id="263"/>
            <p14:sldId id="262"/>
            <p14:sldId id="258"/>
            <p14:sldId id="259"/>
            <p14:sldId id="257"/>
          </p14:sldIdLst>
        </p14:section>
        <p14:section name="Раздел без заголовка" id="{8B5A896A-73E6-4FAC-A26F-1A1BDBD991E1}">
          <p14:sldIdLst>
            <p14:sldId id="264"/>
            <p14:sldId id="265"/>
            <p14:sldId id="268"/>
            <p14:sldId id="269"/>
            <p14:sldId id="266"/>
            <p14:sldId id="267"/>
            <p14:sldId id="270"/>
            <p14:sldId id="271"/>
            <p14:sldId id="272"/>
            <p14:sldId id="274"/>
            <p14:sldId id="275"/>
            <p14:sldId id="273"/>
            <p14:sldId id="276"/>
            <p14:sldId id="284"/>
            <p14:sldId id="285"/>
            <p14:sldId id="286"/>
            <p14:sldId id="287"/>
            <p14:sldId id="291"/>
            <p14:sldId id="296"/>
            <p14:sldId id="297"/>
            <p14:sldId id="298"/>
            <p14:sldId id="299"/>
            <p14:sldId id="300"/>
            <p14:sldId id="304"/>
            <p14:sldId id="301"/>
            <p14:sldId id="308"/>
            <p14:sldId id="307"/>
            <p14:sldId id="306"/>
            <p14:sldId id="305"/>
            <p14:sldId id="303"/>
            <p14:sldId id="295"/>
            <p14:sldId id="288"/>
            <p14:sldId id="293"/>
            <p14:sldId id="290"/>
            <p14:sldId id="292"/>
            <p14:sldId id="309"/>
            <p14:sldId id="31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A9EB2C-D281-4DE4-AB27-DA7625475D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75AE109-D778-4D4F-9871-430E0D397D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079BB3-F630-4B86-8BA8-94FADE119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86214-D262-473B-A211-A0C3D983FD4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A66BFF-C5A0-4C24-9A4F-2743D45DE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EDFC2F-9359-4FF0-AB29-1CFB3D861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EA09-94AF-4C10-8DF9-F524C0EF8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688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DA3ACA-5EF7-48C7-A2D9-E72B868C8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EA4DE3B-0E7C-47F6-8B73-F633146392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A8FFA3D-293B-4848-BFAF-B459180D9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86214-D262-473B-A211-A0C3D983FD4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63509F4-BC71-46C3-B167-54474BB10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9AC2118-226E-49AE-B60A-4103AC5088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EA09-94AF-4C10-8DF9-F524C0EF8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1400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CCF93E-B4D6-47D4-AF4C-EACCC5503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9BE29EC-64C6-4100-8710-453A1B11CE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65229E6-C5A3-469A-86BB-41D314771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86214-D262-473B-A211-A0C3D983FD4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C9D55F-6670-407F-965D-E9D50714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3AC60B-3444-4971-899F-BF561E251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EA09-94AF-4C10-8DF9-F524C0EF8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19491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ECED45-8185-4923-B10D-018A47129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5901E4B-1E8F-4E5C-9A3F-74DCDDE637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0D04452-B5BD-43BD-BD0F-76FCEA4792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477E7D2-E9EA-493F-B04E-4E2E1D302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86214-D262-473B-A211-A0C3D983FD4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6255635-E186-4145-943B-9BF5DEDE9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D0987BF-AC66-4EDC-A126-8BFA43B3E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EA09-94AF-4C10-8DF9-F524C0EF8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705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2F3C50-9BDB-4961-B9A9-193F47C9D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33FF1B-AC33-493F-8C8B-C53F8B3F57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3495E6A-CDE0-4586-92E8-C0C7BBEBC1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1F45DE6-0194-461C-802F-67B33473D0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6955C3F-022B-4248-978A-AC11F7ED9B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A7A80D2-D471-40DB-B2AD-98D84657D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86214-D262-473B-A211-A0C3D983FD4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B043460-1506-49D7-9741-180D57D8A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30D05EF-936A-47B4-B048-B5DB70624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EA09-94AF-4C10-8DF9-F524C0EF8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460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0B419F-B33A-440F-9AD9-D68A0733E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1B442CC-1393-4972-B56A-21D92818DF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86214-D262-473B-A211-A0C3D983FD4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A66275FB-E3A3-4ACD-9F7E-440554516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71DF037-0ECE-40AB-93EA-F51946F7B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EA09-94AF-4C10-8DF9-F524C0EF8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599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3C1DBD6-527E-4A4E-A666-F5BDC98A4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86214-D262-473B-A211-A0C3D983FD4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B74B333-E8E7-47B8-939D-59DACE459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D50BA58-603C-4AEA-801B-5F140808C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EA09-94AF-4C10-8DF9-F524C0EF8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940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91EE3-05EC-4920-9C56-9E6ADD00B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519392-EE60-4001-803C-406A1BD7E9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3AC7F1A-1AD6-4218-883C-4BC89EFBF7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038512C-75B2-4422-8692-D9E3B141F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86214-D262-473B-A211-A0C3D983FD4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A4F441A-96C6-4DEF-B610-584CF82B5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FF5CC8C-DD47-4F87-ACE1-DBDDE333D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EA09-94AF-4C10-8DF9-F524C0EF8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367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29E2D0-B112-4A69-A98D-BD0203163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B919ED8-6879-4DAA-B219-CA2F040B1A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E9167B5-C5D6-4CC2-93F4-A68647AC7E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5045494-E8E3-408E-9FCF-DEE8E3FD3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86214-D262-473B-A211-A0C3D983FD4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A4C374-0600-42F5-8114-D6743137D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625D6BB-2637-4567-84F0-B6F4E6C93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EA09-94AF-4C10-8DF9-F524C0EF8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134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78A304-AFE9-4214-BCD8-16DD909CC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69F3304-D246-4670-A0FA-6C59D31F40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EF7A0D-143D-4067-9A12-F600D3020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86214-D262-473B-A211-A0C3D983FD4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20838BD-922D-47F9-BBCE-D60AED3FA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609E52-3053-4A4E-98A3-780E9708F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EA09-94AF-4C10-8DF9-F524C0EF8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543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811A59C-2D87-4938-8BA8-BD657E7C1F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582730A-1DF9-44CE-AF34-A64BD1C21C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7098908-991E-459A-9977-7DAEA238D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86214-D262-473B-A211-A0C3D983FD4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D6BAA8-3F7D-4AAC-B95B-53101768A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61C7D7-9D6D-4764-AE19-E043850E7E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3DEA09-94AF-4C10-8DF9-F524C0EF8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9862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104AE7-448E-4B40-BCD8-4C28555A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BE7DA5-364C-497B-AE7F-D105D1ECD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928961-C599-4C8E-9E40-0C5059533B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86214-D262-473B-A211-A0C3D983FD40}" type="datetimeFigureOut">
              <a:rPr lang="ru-RU" smtClean="0"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43B184-6E2A-4BEE-986E-76585833BC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4C70E4-6757-4B58-B6A9-8798DDD35E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3DEA09-94AF-4C10-8DF9-F524C0EF86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238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553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0225B5-500E-4F04-9556-7B408D53BB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025" y="5420139"/>
            <a:ext cx="10098157" cy="662609"/>
          </a:xfrm>
        </p:spPr>
        <p:txBody>
          <a:bodyPr>
            <a:normAutofit/>
          </a:bodyPr>
          <a:lstStyle/>
          <a:p>
            <a:pPr algn="l"/>
            <a: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Селиванов Матвей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B37B3F2-097D-4467-91AE-2EC5B661EF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90052"/>
            <a:ext cx="10668000" cy="367748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С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05ACD48-02B9-4561-9A88-EEA6A2A9F9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2489" y="0"/>
            <a:ext cx="4747022" cy="6858000"/>
          </a:xfrm>
          <a:prstGeom prst="rect">
            <a:avLst/>
          </a:prstGeom>
          <a:effectLst>
            <a:glow rad="165100">
              <a:schemeClr val="tx1">
                <a:lumMod val="65000"/>
                <a:lumOff val="35000"/>
                <a:alpha val="40000"/>
              </a:schemeClr>
            </a:glow>
            <a:outerShdw blurRad="330200" dist="25400" dir="4980000" sx="105000" sy="105000" algn="r" rotWithShape="0">
              <a:prstClr val="black">
                <a:alpha val="33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E4CCBEF-D94C-4B61-AD78-08161562F8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3725" y="381015"/>
            <a:ext cx="1333964" cy="1879024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0782783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92F3181C-CAB8-4367-B091-7901D9889C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396" y="0"/>
            <a:ext cx="9749208" cy="6880181"/>
          </a:xfrm>
          <a:effectLst>
            <a:glow rad="317500">
              <a:schemeClr val="tx1">
                <a:lumMod val="95000"/>
                <a:lumOff val="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8BEF99-43EB-482B-AD45-F1A4EF56C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085" y="185530"/>
            <a:ext cx="10068991" cy="1139687"/>
          </a:xfrm>
        </p:spPr>
        <p:txBody>
          <a:bodyPr>
            <a:normAutofit/>
          </a:bodyPr>
          <a:lstStyle/>
          <a:p>
            <a:r>
              <a:rPr lang="ru-RU" sz="27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Мерчицкая</a:t>
            </a:r>
            <a: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  Евгения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ED7361C-9694-4449-92A5-5514E52416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60539" y="185530"/>
            <a:ext cx="1615580" cy="21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792530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0C44FF-3420-476A-BF72-CEE934BFF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104" y="4996071"/>
            <a:ext cx="10215550" cy="1637076"/>
          </a:xfrm>
        </p:spPr>
        <p:txBody>
          <a:bodyPr>
            <a:normAutofit/>
          </a:bodyPr>
          <a:lstStyle/>
          <a:p>
            <a:r>
              <a:rPr lang="ru-RU" sz="27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Аксюченко</a:t>
            </a:r>
            <a: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 Дарья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8D43541-6258-4BD4-BEE2-70D83F011C7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8562" y="-20116"/>
            <a:ext cx="4905556" cy="6878116"/>
          </a:xfrm>
          <a:effectLst>
            <a:glow rad="330200">
              <a:schemeClr val="tx1">
                <a:lumMod val="85000"/>
                <a:lumOff val="15000"/>
                <a:alpha val="43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DF4E8B0-DC52-4010-9F74-B1B93D63D7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9578" y="410383"/>
            <a:ext cx="1404727" cy="1978702"/>
          </a:xfrm>
          <a:prstGeom prst="rect">
            <a:avLst/>
          </a:prstGeom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412519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5D6D2C1B-67FA-43E2-9F21-072433BFDD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1426" y="6349"/>
            <a:ext cx="4842692" cy="6853789"/>
          </a:xfrm>
          <a:effectLst>
            <a:glow rad="381000">
              <a:schemeClr val="tx1">
                <a:lumMod val="75000"/>
                <a:lumOff val="25000"/>
                <a:alpha val="59000"/>
              </a:schemeClr>
            </a:glow>
            <a:reflection stA="45000" endPos="0" dist="508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0C4746-625C-40A2-A587-EBCCAE22A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296" y="4757530"/>
            <a:ext cx="10306878" cy="2021923"/>
          </a:xfrm>
        </p:spPr>
        <p:txBody>
          <a:bodyPr>
            <a:normAutofit/>
          </a:bodyPr>
          <a:lstStyle/>
          <a:p>
            <a: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Харченко  Маргарита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7AE0E5-8A51-4CC0-9EE9-EA43250798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31864" y="199382"/>
            <a:ext cx="1615580" cy="21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955413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960C0441-394F-4303-A0CF-2D68799A23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5861"/>
            <a:ext cx="4497049" cy="6852139"/>
          </a:xfrm>
          <a:effectLst>
            <a:glow rad="330200">
              <a:schemeClr val="tx1">
                <a:lumMod val="85000"/>
                <a:lumOff val="15000"/>
                <a:alpha val="37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31C3EC-53CB-4F5E-841E-E3A6634E6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91" y="4002157"/>
            <a:ext cx="4014160" cy="2279373"/>
          </a:xfrm>
        </p:spPr>
        <p:txBody>
          <a:bodyPr>
            <a:normAutofit/>
          </a:bodyPr>
          <a:lstStyle/>
          <a:p>
            <a: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Бусел Диана,</a:t>
            </a:r>
            <a:b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</a:br>
            <a: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Груздева Вероника, Пучка Надежда, Плаксина Ярослава, </a:t>
            </a:r>
            <a:b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</a:br>
            <a:r>
              <a:rPr lang="ru-RU" sz="27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Традчик</a:t>
            </a:r>
            <a: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 София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4DC47B0-BB62-4627-9FDC-EB423B1847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5801" y="253437"/>
            <a:ext cx="1615580" cy="21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95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F5AB93D4-48D5-43AC-8308-F5F56F8E40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88" y="0"/>
            <a:ext cx="11494023" cy="6877485"/>
          </a:xfrm>
          <a:effectLst>
            <a:glow rad="317500">
              <a:schemeClr val="tx1">
                <a:lumMod val="85000"/>
                <a:lumOff val="15000"/>
                <a:alpha val="66000"/>
              </a:schemeClr>
            </a:glow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0306C5-B709-4667-840F-69F04C195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987" y="477078"/>
            <a:ext cx="4013151" cy="677165"/>
          </a:xfrm>
        </p:spPr>
        <p:txBody>
          <a:bodyPr>
            <a:normAutofit/>
          </a:bodyPr>
          <a:lstStyle/>
          <a:p>
            <a: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Авдеев  Константин</a:t>
            </a:r>
          </a:p>
        </p:txBody>
      </p:sp>
    </p:spTree>
    <p:extLst>
      <p:ext uri="{BB962C8B-B14F-4D97-AF65-F5344CB8AC3E}">
        <p14:creationId xmlns:p14="http://schemas.microsoft.com/office/powerpoint/2010/main" val="1863272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486F6E5-BB85-421B-9078-868198FE2D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393" y="0"/>
            <a:ext cx="4133850" cy="6772275"/>
          </a:xfrm>
          <a:prstGeom prst="rect">
            <a:avLst/>
          </a:prstGeom>
          <a:effectLst>
            <a:glow rad="304800">
              <a:schemeClr val="tx1">
                <a:lumMod val="85000"/>
                <a:lumOff val="1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5" name="Объект 4">
            <a:extLst>
              <a:ext uri="{FF2B5EF4-FFF2-40B4-BE49-F238E27FC236}">
                <a16:creationId xmlns:a16="http://schemas.microsoft.com/office/drawing/2014/main" id="{B09D5DEC-D219-4781-B364-A526A91BAD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724" y="-66233"/>
            <a:ext cx="4580112" cy="6838508"/>
          </a:xfrm>
          <a:effectLst>
            <a:glow rad="393700">
              <a:schemeClr val="tx1">
                <a:lumMod val="65000"/>
                <a:lumOff val="3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2B1A74-1B0E-455A-AA61-C7D030450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808" y="5128591"/>
            <a:ext cx="10515600" cy="1643684"/>
          </a:xfrm>
        </p:spPr>
        <p:txBody>
          <a:bodyPr>
            <a:normAutofit/>
          </a:bodyPr>
          <a:lstStyle/>
          <a:p>
            <a:r>
              <a:rPr lang="ru-RU" sz="27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C0C0"/>
                </a:highlight>
                <a:latin typeface="Gabriela" panose="00000500000000000000" pitchFamily="2" charset="-52"/>
              </a:rPr>
              <a:t>Бурдюг</a:t>
            </a:r>
            <a: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C0C0"/>
                </a:highlight>
                <a:latin typeface="Gabriela" panose="00000500000000000000" pitchFamily="2" charset="-52"/>
              </a:rPr>
              <a:t> Дарья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3A74C9D-5322-4883-83C2-593DA2F530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7374" y="231498"/>
            <a:ext cx="1615580" cy="21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9864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A10590DF-6F27-441F-AA9C-D0221EBCBF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93" y="-20331"/>
            <a:ext cx="10658007" cy="6878331"/>
          </a:xfrm>
          <a:effectLst>
            <a:glow rad="381000">
              <a:schemeClr val="tx1">
                <a:lumMod val="85000"/>
                <a:lumOff val="1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E37F5F-48A1-4830-89D8-18F0D8F12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5474" y="4675445"/>
            <a:ext cx="4302177" cy="2010168"/>
          </a:xfrm>
        </p:spPr>
        <p:txBody>
          <a:bodyPr>
            <a:normAutofit/>
          </a:bodyPr>
          <a:lstStyle/>
          <a:p>
            <a:pPr algn="r"/>
            <a:r>
              <a:rPr lang="ru-RU" sz="2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Баранчук</a:t>
            </a:r>
            <a:r>
              <a:rPr lang="ru-RU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 Денис, </a:t>
            </a:r>
            <a:r>
              <a:rPr lang="ru-RU" sz="2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Осипчик</a:t>
            </a:r>
            <a:r>
              <a:rPr lang="ru-RU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 Матвей, </a:t>
            </a:r>
            <a:r>
              <a:rPr lang="ru-RU" sz="2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Карачинов</a:t>
            </a:r>
            <a:r>
              <a:rPr lang="ru-RU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 Артем</a:t>
            </a:r>
            <a:r>
              <a:rPr lang="ru-RU" sz="2700" dirty="0">
                <a:latin typeface="Gabriela" panose="00000500000000000000" pitchFamily="2" charset="-52"/>
              </a:rPr>
              <a:t>,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41400EA-F1E4-41D9-83BA-DF5ECC25AA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29984" y="318052"/>
            <a:ext cx="1615580" cy="21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635823"/>
      </p:ext>
    </p:extLst>
  </p:cSld>
  <p:clrMapOvr>
    <a:masterClrMapping/>
  </p:clrMapOvr>
  <p:transition spd="slow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3D316820-CBFF-408D-B1D1-A62CB47B00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7443" y="0"/>
            <a:ext cx="4616969" cy="6893539"/>
          </a:xfrm>
          <a:effectLst>
            <a:glow rad="457200">
              <a:schemeClr val="tx1">
                <a:lumMod val="85000"/>
                <a:lumOff val="15000"/>
                <a:alpha val="5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5E1435-4073-4E9B-9F12-2BFA3D845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835" y="4823791"/>
            <a:ext cx="3380608" cy="1979609"/>
          </a:xfrm>
        </p:spPr>
        <p:txBody>
          <a:bodyPr>
            <a:normAutofit/>
          </a:bodyPr>
          <a:lstStyle/>
          <a:p>
            <a: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Чеховская Алиса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A9A8C86-DF51-4CDC-BD5C-D69B9A70B5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79440" y="238539"/>
            <a:ext cx="1615580" cy="21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0231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C9EECE5C-3293-4E30-8494-BB3975A5E5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4" y="0"/>
            <a:ext cx="12189216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A09F09-8538-43D9-84F0-4097F7BC2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582" y="4517401"/>
            <a:ext cx="10012017" cy="1325563"/>
          </a:xfrm>
        </p:spPr>
        <p:txBody>
          <a:bodyPr>
            <a:normAutofit/>
          </a:bodyPr>
          <a:lstStyle/>
          <a:p>
            <a:r>
              <a:rPr lang="ru-RU" sz="2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Абразовская</a:t>
            </a:r>
            <a:r>
              <a:rPr lang="ru-RU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 Виктория, Макаренко Софья, </a:t>
            </a:r>
            <a:br>
              <a:rPr lang="ru-RU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</a:br>
            <a:r>
              <a:rPr lang="ru-RU" sz="2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Лепешко</a:t>
            </a:r>
            <a:r>
              <a:rPr lang="ru-RU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 Кира, </a:t>
            </a:r>
            <a:r>
              <a:rPr lang="ru-RU" sz="2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Езубчик</a:t>
            </a:r>
            <a:r>
              <a:rPr lang="ru-RU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 Ксения, Левкович Матвей</a:t>
            </a:r>
          </a:p>
        </p:txBody>
      </p:sp>
    </p:spTree>
    <p:extLst>
      <p:ext uri="{BB962C8B-B14F-4D97-AF65-F5344CB8AC3E}">
        <p14:creationId xmlns:p14="http://schemas.microsoft.com/office/powerpoint/2010/main" val="36306702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17D02817-F0FD-40D4-9C47-9AB6275073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9721" cy="6858994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B13A6-56F8-439D-8138-E395AC62F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4852"/>
            <a:ext cx="11009243" cy="981096"/>
          </a:xfrm>
        </p:spPr>
        <p:txBody>
          <a:bodyPr>
            <a:normAutofit/>
          </a:bodyPr>
          <a:lstStyle/>
          <a:p>
            <a:pPr algn="r"/>
            <a:r>
              <a:rPr lang="ru-RU" sz="27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Дубенчук</a:t>
            </a:r>
            <a:r>
              <a:rPr lang="ru-RU" sz="27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 Елена</a:t>
            </a:r>
          </a:p>
        </p:txBody>
      </p:sp>
    </p:spTree>
    <p:extLst>
      <p:ext uri="{BB962C8B-B14F-4D97-AF65-F5344CB8AC3E}">
        <p14:creationId xmlns:p14="http://schemas.microsoft.com/office/powerpoint/2010/main" val="213514358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D36E9E9D-C5EE-4C9A-972C-D554F9B974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948" y="0"/>
            <a:ext cx="9218951" cy="6912073"/>
          </a:xfrm>
          <a:effectLst>
            <a:glow rad="342900">
              <a:schemeClr val="tx1">
                <a:lumMod val="95000"/>
                <a:lumOff val="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CE72B0-85A6-4331-97BC-F9DAFE841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903305"/>
            <a:ext cx="9978452" cy="1954696"/>
          </a:xfrm>
        </p:spPr>
        <p:txBody>
          <a:bodyPr>
            <a:normAutofit/>
          </a:bodyPr>
          <a:lstStyle/>
          <a:p>
            <a:r>
              <a:rPr lang="ru-RU" sz="27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Усс</a:t>
            </a:r>
            <a: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 Владислав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E8C78B2-35B8-4965-8330-C50FF13E9E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7393" y="269095"/>
            <a:ext cx="1615580" cy="21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099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949D32AC-D041-4013-87FC-841C85E59A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208" y="0"/>
            <a:ext cx="9107584" cy="6830688"/>
          </a:xfrm>
          <a:effectLst>
            <a:glow rad="546100">
              <a:schemeClr val="tx1">
                <a:lumMod val="95000"/>
                <a:lumOff val="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603525-A2E0-4661-BDB0-10F36C929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834" y="4929809"/>
            <a:ext cx="10132957" cy="1900879"/>
          </a:xfrm>
        </p:spPr>
        <p:txBody>
          <a:bodyPr>
            <a:normAutofit/>
          </a:bodyPr>
          <a:lstStyle/>
          <a:p>
            <a:r>
              <a:rPr lang="ru-RU" sz="27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Радюк</a:t>
            </a:r>
            <a: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 Есения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5CCD507-FF08-4D64-AC36-A873053D0C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8368" y="282347"/>
            <a:ext cx="1615580" cy="21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382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E2A7A895-5290-4C48-AE0D-FC061101B6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038" y="-18739"/>
            <a:ext cx="5171607" cy="6895477"/>
          </a:xfrm>
          <a:effectLst>
            <a:glow rad="711200">
              <a:schemeClr val="bg2">
                <a:lumMod val="2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D91EFC-D727-4FFF-9DAA-499F83B64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070" y="4651513"/>
            <a:ext cx="10270162" cy="1895062"/>
          </a:xfrm>
        </p:spPr>
        <p:txBody>
          <a:bodyPr>
            <a:normAutofit/>
          </a:bodyPr>
          <a:lstStyle/>
          <a:p>
            <a:r>
              <a:rPr lang="ru-RU" sz="27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Буйкевич</a:t>
            </a:r>
            <a: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 Валерия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0A2EC3-4212-4DAA-B59C-89AB090421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5602" y="311425"/>
            <a:ext cx="1615580" cy="21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747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79580676-371B-441A-99A8-B89BE68805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192" y="0"/>
            <a:ext cx="9173980" cy="6860744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A5C4E4-B476-492B-9BE3-C1F9CF529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583" y="4961744"/>
            <a:ext cx="2623930" cy="821258"/>
          </a:xfrm>
        </p:spPr>
        <p:txBody>
          <a:bodyPr>
            <a:normAutofit/>
          </a:bodyPr>
          <a:lstStyle/>
          <a:p>
            <a:r>
              <a:rPr lang="ru-RU" sz="27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C0C0"/>
                </a:highlight>
                <a:latin typeface="Gabriela" panose="00000500000000000000" pitchFamily="2" charset="-52"/>
              </a:rPr>
              <a:t>Автух</a:t>
            </a:r>
            <a: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C0C0"/>
                </a:highlight>
                <a:latin typeface="Gabriela" panose="00000500000000000000" pitchFamily="2" charset="-52"/>
              </a:rPr>
              <a:t> Элла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2BB9A8A-E340-4006-991F-C819052AEA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76420" y="0"/>
            <a:ext cx="1615580" cy="21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411558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9426F951-EC5E-4A05-8C47-7BDF62BA6F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9490"/>
            <a:ext cx="12184774" cy="5397474"/>
          </a:xfrm>
          <a:effectLst>
            <a:glow rad="520700">
              <a:schemeClr val="tx1">
                <a:lumMod val="75000"/>
                <a:lumOff val="2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FA4ADD-C1D1-4A6E-B467-0D1839F58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4400"/>
            <a:ext cx="10744200" cy="776288"/>
          </a:xfrm>
        </p:spPr>
        <p:txBody>
          <a:bodyPr>
            <a:normAutofit/>
          </a:bodyPr>
          <a:lstStyle/>
          <a:p>
            <a:pPr algn="r"/>
            <a:r>
              <a:rPr lang="ru-RU" sz="27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Ващук</a:t>
            </a:r>
            <a: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  Михаил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94D37E0-5539-4CD5-9F12-5D5A3873FC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826" y="211265"/>
            <a:ext cx="1615580" cy="21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499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5C056162-3826-42B2-80AA-D39FF75713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790" y="-11818"/>
            <a:ext cx="5456419" cy="6881636"/>
          </a:xfrm>
          <a:effectLst>
            <a:glow rad="647700">
              <a:schemeClr val="bg2">
                <a:lumMod val="2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20BF6F-3348-4757-8B55-051AEB9E6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139" y="4850297"/>
            <a:ext cx="10280808" cy="1595474"/>
          </a:xfrm>
        </p:spPr>
        <p:txBody>
          <a:bodyPr>
            <a:normAutofit/>
          </a:bodyPr>
          <a:lstStyle/>
          <a:p>
            <a: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Кононович Елена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49E50B-E5CD-4EB7-AAD1-D2CB4055C6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1157" y="236682"/>
            <a:ext cx="1615580" cy="21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3366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D76FEB-8477-4320-A68E-A815777A4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6678"/>
            <a:ext cx="10515600" cy="397348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Черник  Павел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FB1F77-A94F-48B7-A3FF-20501E209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484027"/>
            <a:ext cx="10889974" cy="469293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500" b="1" i="1" dirty="0"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“</a:t>
            </a:r>
            <a:r>
              <a:rPr lang="ru-RU" sz="4500" b="1" i="1" dirty="0"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Труд белорусского врача, медицинской сестры или сотрудника скорой помощи – это не просто выполнение профессиональных обязанностей. Это настоящее, подлинное служение, наполненное колоссальной заботой </a:t>
            </a:r>
            <a:br>
              <a:rPr lang="ru-RU" sz="4500" b="1" i="1" dirty="0"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</a:br>
            <a:r>
              <a:rPr lang="ru-RU" sz="4500" b="1" i="1" dirty="0"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о человеке.</a:t>
            </a:r>
            <a:r>
              <a:rPr lang="en-US" sz="4500" b="1" i="1" dirty="0"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”</a:t>
            </a:r>
            <a:r>
              <a:rPr lang="ru-RU" sz="4500" b="1" i="1" dirty="0"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DC03301-FCDF-4A6E-B50E-A00646706D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825" y="337396"/>
            <a:ext cx="1109272" cy="1498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625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D76FEB-8477-4320-A68E-A815777A4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7895"/>
            <a:ext cx="10515600" cy="1645443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  <a:spcAft>
                <a:spcPts val="1100"/>
              </a:spcAft>
            </a:pPr>
            <a:r>
              <a:rPr lang="ru-RU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Галицкая Майя</a:t>
            </a:r>
            <a:br>
              <a:rPr lang="ru-RU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</a:br>
            <a:r>
              <a:rPr lang="ru-RU" sz="3100" b="1" dirty="0">
                <a:latin typeface="Gabriela" panose="00000500000000000000" pitchFamily="2" charset="-52"/>
              </a:rPr>
              <a:t>Истоки здорового долголетия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FB1F77-A94F-48B7-A3FF-20501E209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3832" y="3117954"/>
            <a:ext cx="9045678" cy="3059008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800" b="1" i="1" dirty="0"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“</a:t>
            </a:r>
            <a:r>
              <a:rPr lang="ru-RU" sz="4800" b="1" i="1" dirty="0"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Право на здоровье – это, пожалуй, самое человечное из всех прав.</a:t>
            </a:r>
            <a:r>
              <a:rPr lang="en-US" sz="4800" b="1" i="1" dirty="0"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”</a:t>
            </a:r>
            <a:r>
              <a:rPr lang="ru-RU" sz="4800" b="1" i="1" dirty="0"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5B3FA38-748C-43A8-AF82-B70A090398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459" y="186724"/>
            <a:ext cx="1615580" cy="21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7901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D76FEB-8477-4320-A68E-A815777A4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40904"/>
            <a:ext cx="10515600" cy="81294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Aft>
                <a:spcPts val="1100"/>
              </a:spcAft>
            </a:pPr>
            <a:r>
              <a:rPr lang="ru-RU" sz="3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Богатко</a:t>
            </a:r>
            <a:r>
              <a:rPr lang="ru-RU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 Александр</a:t>
            </a:r>
            <a:br>
              <a:rPr lang="ru-RU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</a:br>
            <a:endParaRPr lang="ru-RU" sz="3100" b="1" dirty="0">
              <a:latin typeface="Gabriela" panose="00000500000000000000" pitchFamily="2" charset="-52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FB1F77-A94F-48B7-A3FF-20501E209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347" y="1933731"/>
            <a:ext cx="10853531" cy="424323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200" b="1" i="1" dirty="0"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“</a:t>
            </a:r>
            <a:r>
              <a:rPr lang="ru-RU" sz="4200" b="1" i="1" dirty="0"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Медицина — это всегда двусторонняя дорога. Это нерушимый союз, где государственная доступность и этика врача соединяются с осознанным выбором самого пациента, его личной ответственностью за свою жизнь и пространство вокруг.</a:t>
            </a:r>
            <a:r>
              <a:rPr lang="en-US" sz="4200" b="1" i="1" dirty="0"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”</a:t>
            </a:r>
            <a:r>
              <a:rPr lang="ru-RU" sz="4200" b="1" i="1" dirty="0"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44852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D76FEB-8477-4320-A68E-A815777A4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4034"/>
            <a:ext cx="10515600" cy="779814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Aft>
                <a:spcPts val="1100"/>
              </a:spcAft>
            </a:pPr>
            <a:r>
              <a:rPr lang="ru-RU" sz="3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Апанович</a:t>
            </a:r>
            <a:r>
              <a:rPr lang="ru-RU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 Виктория</a:t>
            </a:r>
            <a:br>
              <a:rPr lang="ru-RU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</a:br>
            <a:endParaRPr lang="ru-RU" sz="3100" b="1" dirty="0">
              <a:latin typeface="Gabriela" panose="00000500000000000000" pitchFamily="2" charset="-52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FB1F77-A94F-48B7-A3FF-20501E209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9843" y="1753850"/>
            <a:ext cx="10919792" cy="4130116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200" b="1" i="1" dirty="0"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“</a:t>
            </a:r>
            <a:r>
              <a:rPr lang="ru-RU" sz="4200" b="1" i="1" dirty="0"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Только совместными усилиями человека и государства – через просвещение, развитие доступной инфраструктуры и формирование моды на здоровый, активный образ жизни – мы сможем полностью реализовать это фундаментальное право.</a:t>
            </a:r>
            <a:r>
              <a:rPr lang="en-US" sz="4200" b="1" i="1" dirty="0"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”</a:t>
            </a:r>
            <a:r>
              <a:rPr lang="ru-RU" sz="4200" b="1" i="1" dirty="0"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520175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2750922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415D5DA2-6550-4BA4-8F17-A095F887B8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" t="3478" r="3125" b="2846"/>
          <a:stretch/>
        </p:blipFill>
        <p:spPr>
          <a:xfrm>
            <a:off x="4174786" y="0"/>
            <a:ext cx="4869021" cy="6858000"/>
          </a:xfrm>
          <a:effectLst>
            <a:glow rad="101600">
              <a:schemeClr val="accent1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4A0E5FB-690D-4466-A4A0-31896B978F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347" y="4956314"/>
            <a:ext cx="10055087" cy="1783454"/>
          </a:xfrm>
        </p:spPr>
        <p:txBody>
          <a:bodyPr>
            <a:normAutofit/>
          </a:bodyPr>
          <a:lstStyle/>
          <a:p>
            <a: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Французова Екатерина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833F22A-4B28-459E-9217-C912212580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56906" y="118233"/>
            <a:ext cx="1615580" cy="21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088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028828E7-63DC-405A-81A7-FBAB2B526D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403" y="-42722"/>
            <a:ext cx="5171607" cy="6895477"/>
          </a:xfrm>
          <a:effectLst>
            <a:glow rad="139700">
              <a:schemeClr val="tx1">
                <a:lumMod val="85000"/>
                <a:lumOff val="1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952C00-F2F4-46FB-9426-CAAEADA18F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347" y="5022575"/>
            <a:ext cx="10097885" cy="1599878"/>
          </a:xfrm>
        </p:spPr>
        <p:txBody>
          <a:bodyPr>
            <a:normAutofit/>
          </a:bodyPr>
          <a:lstStyle/>
          <a:p>
            <a:r>
              <a:rPr lang="ru-RU" sz="27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Озаровский</a:t>
            </a:r>
            <a: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 Михаил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D3565BD-561B-4E6A-89A5-3BEF2F40F15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4846" y="0"/>
            <a:ext cx="1615580" cy="21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896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C8ED601E-D757-4EC8-BB12-0150F1386A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95"/>
          <a:stretch/>
        </p:blipFill>
        <p:spPr>
          <a:xfrm>
            <a:off x="3458515" y="-58880"/>
            <a:ext cx="5010928" cy="6916880"/>
          </a:xfrm>
          <a:effectLst>
            <a:glow rad="469900">
              <a:schemeClr val="bg2">
                <a:lumMod val="2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4B037D-727B-4996-8531-31E343EFD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45023"/>
            <a:ext cx="10515600" cy="2182557"/>
          </a:xfrm>
        </p:spPr>
        <p:txBody>
          <a:bodyPr>
            <a:normAutofit/>
          </a:bodyPr>
          <a:lstStyle/>
          <a:p>
            <a:pPr algn="r"/>
            <a: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Козырева </a:t>
            </a:r>
            <a:b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</a:br>
            <a: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Ксения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DC2A2EA-2AF8-44AB-89F7-547C0A6504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1968" y="211943"/>
            <a:ext cx="1615580" cy="21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211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403D7460-D712-4330-B5EE-9E4CB54614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354" y="-77636"/>
            <a:ext cx="4946753" cy="6998510"/>
          </a:xfrm>
          <a:effectLst>
            <a:glow rad="381000">
              <a:schemeClr val="bg2">
                <a:lumMod val="2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D6E721-BD94-4563-AAAC-5621FC471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99443" y="4412974"/>
            <a:ext cx="2610679" cy="2325850"/>
          </a:xfrm>
        </p:spPr>
        <p:txBody>
          <a:bodyPr>
            <a:normAutofit/>
          </a:bodyPr>
          <a:lstStyle/>
          <a:p>
            <a:pPr algn="r"/>
            <a:r>
              <a:rPr lang="ru-RU" sz="27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Товстелёва</a:t>
            </a:r>
            <a: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 Ангелина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BF09C20-2AEB-4756-A81B-D420A5067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9895" y="119176"/>
            <a:ext cx="1615580" cy="21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919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FB078FBD-8F8F-4BFB-97F9-404C7CFA8A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9816" y="0"/>
            <a:ext cx="9689151" cy="6865679"/>
          </a:xfrm>
          <a:effectLst>
            <a:glow rad="393700">
              <a:srgbClr val="0070C0">
                <a:alpha val="4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A133D8-75E0-432E-9F1D-E2BF62ABA0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608" y="463826"/>
            <a:ext cx="10119575" cy="1017000"/>
          </a:xfrm>
        </p:spPr>
        <p:txBody>
          <a:bodyPr>
            <a:normAutofit/>
          </a:bodyPr>
          <a:lstStyle/>
          <a:p>
            <a: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Тимощук Мария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9724FDB-C4A9-4851-B2D9-15DBBEFE01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26619" y="0"/>
            <a:ext cx="1615580" cy="21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216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94506B7-105F-45F8-845A-D76F814DB3D3}"/>
              </a:ext>
            </a:extLst>
          </p:cNvPr>
          <p:cNvPicPr/>
          <p:nvPr/>
        </p:nvPicPr>
        <p:blipFill rotWithShape="1">
          <a:blip r:embed="rId3"/>
          <a:srcRect t="2405" b="2076"/>
          <a:stretch/>
        </p:blipFill>
        <p:spPr>
          <a:xfrm>
            <a:off x="811968" y="0"/>
            <a:ext cx="10807908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4A25A2-B839-41CC-9E34-09343DFAB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30584" y="4167267"/>
            <a:ext cx="4889292" cy="2530138"/>
          </a:xfrm>
        </p:spPr>
        <p:txBody>
          <a:bodyPr>
            <a:normAutofit/>
          </a:bodyPr>
          <a:lstStyle/>
          <a:p>
            <a:pPr algn="r"/>
            <a: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Касаткина Анастасия, </a:t>
            </a:r>
            <a:b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</a:br>
            <a: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Кушнир Кира, </a:t>
            </a:r>
            <a:b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</a:br>
            <a:r>
              <a:rPr lang="ru-RU" sz="27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Кушмар</a:t>
            </a:r>
            <a: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 </a:t>
            </a:r>
            <a:r>
              <a:rPr lang="ru-RU" sz="27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Саломия</a:t>
            </a:r>
            <a: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, </a:t>
            </a:r>
            <a:b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</a:br>
            <a: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Паук Диана, </a:t>
            </a:r>
            <a:b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</a:br>
            <a:r>
              <a:rPr lang="ru-RU" sz="27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Попеня</a:t>
            </a:r>
            <a:r>
              <a:rPr lang="ru-RU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 Каролина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F6CEB49-D71C-42CD-BCB9-59699D6FEC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1287" y="149903"/>
            <a:ext cx="1520713" cy="205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506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2E9F3754-D750-480D-806B-D5185D1B75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-8332"/>
            <a:ext cx="10298593" cy="6866332"/>
          </a:xfrm>
          <a:effectLst>
            <a:glow rad="342900">
              <a:schemeClr val="tx1">
                <a:lumMod val="95000"/>
                <a:lumOff val="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8D7CAF-0EA0-445B-973F-95E1993A7E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834" y="829820"/>
            <a:ext cx="10162407" cy="879059"/>
          </a:xfrm>
        </p:spPr>
        <p:txBody>
          <a:bodyPr>
            <a:normAutofit/>
          </a:bodyPr>
          <a:lstStyle/>
          <a:p>
            <a:r>
              <a:rPr lang="ru-RU" sz="3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Камяк</a:t>
            </a:r>
            <a:r>
              <a:rPr lang="ru-RU" sz="3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 Степан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232613E-C235-4E44-BC80-C8F4D931C6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0517" y="477324"/>
            <a:ext cx="1172551" cy="158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871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01C0BD-9078-43BA-99AC-F9374C270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32452"/>
            <a:ext cx="10515600" cy="97110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Шешолко</a:t>
            </a:r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 Дарья </a:t>
            </a:r>
            <a:br>
              <a:rPr lang="ru-RU" dirty="0">
                <a:latin typeface="Gabriela" panose="00000500000000000000" pitchFamily="2" charset="-52"/>
              </a:rPr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CD0F5F-02A2-47FB-BF15-CA5C26016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9823" y="1873770"/>
            <a:ext cx="11707317" cy="461910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“Уважение к человеку вне зависимости от его медицинской карты – это показатель культурного и сильного общества.”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AB9EDE8-F683-4B29-A544-4BD68836F3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00" y="327117"/>
            <a:ext cx="1335140" cy="1810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4291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01C0BD-9078-43BA-99AC-F9374C270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60174"/>
            <a:ext cx="10515600" cy="11433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Будницкая Милена</a:t>
            </a:r>
            <a:br>
              <a:rPr lang="ru-RU" dirty="0">
                <a:latin typeface="Gabriela" panose="00000500000000000000" pitchFamily="2" charset="-52"/>
              </a:rPr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CD0F5F-02A2-47FB-BF15-CA5C26016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3770"/>
            <a:ext cx="10651435" cy="461910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“Если каждый из нас зажжёт свою свечу здорового образа жизни, то вместе мы осветим целый мир без болезней и страха.”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59525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01C0BD-9078-43BA-99AC-F9374C270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07165"/>
            <a:ext cx="10515600" cy="119638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Макаревич  Дарья</a:t>
            </a:r>
            <a:br>
              <a:rPr lang="ru-RU" dirty="0">
                <a:latin typeface="Gabriela" panose="00000500000000000000" pitchFamily="2" charset="-52"/>
              </a:rPr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CD0F5F-02A2-47FB-BF15-CA5C26016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73771"/>
            <a:ext cx="10744200" cy="408970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6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“Право на здоровье – это не просто слова из книжки. Это моя жизнь. Это жизнь моей бабушки. Это память о моём папе. И я сделаю всё, чтобы защитить это право.”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91276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01C0BD-9078-43BA-99AC-F9374C270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5983"/>
            <a:ext cx="10515600" cy="161013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Ефименко Сергей</a:t>
            </a:r>
            <a:br>
              <a:rPr lang="ru-RU" dirty="0">
                <a:latin typeface="Gabriela" panose="00000500000000000000" pitchFamily="2" charset="-52"/>
              </a:rPr>
            </a:b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CD0F5F-02A2-47FB-BF15-CA5C26016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252" y="1444487"/>
            <a:ext cx="10776154" cy="475753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6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“Для меня право на здоровье начинается с простого вопроса: что я могу сделать сегодня, чтобы рядом со мной было безопаснее жить, дышать, учиться и просить о помощи? Наверное, именно с этого вопроса право становится нашей общей ответственностью.”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1737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01C0BD-9078-43BA-99AC-F9374C270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87895"/>
            <a:ext cx="10515600" cy="2305009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Капитан Анастасия</a:t>
            </a:r>
            <a:br>
              <a:rPr lang="ru-RU" dirty="0">
                <a:latin typeface="Gabriela" panose="00000500000000000000" pitchFamily="2" charset="-52"/>
              </a:rPr>
            </a:br>
            <a:r>
              <a:rPr lang="ru-RU" sz="3200" dirty="0">
                <a:latin typeface="Gabriela" panose="00000500000000000000" pitchFamily="2" charset="-52"/>
              </a:rPr>
              <a:t>Если бы здоровье могло написать человеку письмо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CD0F5F-02A2-47FB-BF15-CA5C260164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8211"/>
            <a:ext cx="10515600" cy="344875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“</a:t>
            </a:r>
            <a:r>
              <a:rPr lang="ru-RU" sz="6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Здоровое общество начинается с маленьких поступков каждого из нас.</a:t>
            </a:r>
            <a:r>
              <a:rPr lang="en-US" sz="6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”</a:t>
            </a:r>
            <a:endParaRPr lang="ru-RU" sz="60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urce Serif Pro Semibold" panose="02040703050405020204" pitchFamily="18" charset="0"/>
              <a:ea typeface="Source Serif Pro Semibold" panose="020407030504050202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6F09119-3509-411B-847F-5BF093C6D1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783" y="233591"/>
            <a:ext cx="1337442" cy="1806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2791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751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D76FEB-8477-4320-A68E-A815777A4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64497"/>
            <a:ext cx="10515600" cy="2182557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  <a:spcAft>
                <a:spcPts val="1100"/>
              </a:spcAft>
            </a:pPr>
            <a:r>
              <a:rPr lang="ru-RU" sz="39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Антоневич</a:t>
            </a:r>
            <a:r>
              <a:rPr lang="ru-RU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 Ирина</a:t>
            </a:r>
            <a:br>
              <a:rPr lang="ru-RU" sz="3100" b="1" dirty="0">
                <a:latin typeface="Gabriela" panose="00000500000000000000" pitchFamily="2" charset="-52"/>
              </a:rPr>
            </a:br>
            <a:r>
              <a:rPr lang="ru-RU" sz="3100" b="1" dirty="0">
                <a:latin typeface="Gabriela" panose="00000500000000000000" pitchFamily="2" charset="-52"/>
              </a:rPr>
              <a:t>Цена большой победы</a:t>
            </a:r>
            <a:br>
              <a:rPr lang="ru-RU" sz="3100" b="1" dirty="0">
                <a:latin typeface="Gabriela" panose="00000500000000000000" pitchFamily="2" charset="-52"/>
              </a:rPr>
            </a:br>
            <a:endParaRPr lang="ru-RU" sz="3100" b="1" dirty="0">
              <a:latin typeface="Gabriela" panose="00000500000000000000" pitchFamily="2" charset="-52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FB1F77-A94F-48B7-A3FF-20501E209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31235" y="3117954"/>
            <a:ext cx="9727096" cy="265325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800" b="1" i="1" dirty="0"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“</a:t>
            </a:r>
            <a:r>
              <a:rPr lang="ru-RU" sz="4800" b="1" i="1" dirty="0"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Недаром в народе говорят: «Тот здоровью цены не знает</a:t>
            </a:r>
            <a:r>
              <a:rPr lang="ru-RU" sz="4800" b="1" i="1"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, </a:t>
            </a:r>
          </a:p>
          <a:p>
            <a:pPr marL="0" indent="0" algn="ctr">
              <a:buNone/>
            </a:pPr>
            <a:r>
              <a:rPr lang="ru-RU" sz="4800" b="1" i="1"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кто </a:t>
            </a:r>
            <a:r>
              <a:rPr lang="ru-RU" sz="4800" b="1" i="1" dirty="0"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не болел».</a:t>
            </a:r>
            <a:r>
              <a:rPr lang="en-US" sz="4800" b="1" i="1" dirty="0"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”</a:t>
            </a:r>
            <a:r>
              <a:rPr lang="ru-RU" sz="4800" b="1" i="1" dirty="0"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EE453DB-2238-40B7-898B-CE4D1116B9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40" y="379821"/>
            <a:ext cx="1615580" cy="2182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7343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6821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D76FEB-8477-4320-A68E-A815777A42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696" y="1618938"/>
            <a:ext cx="10161104" cy="1810062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Aft>
                <a:spcPts val="1100"/>
              </a:spcAft>
            </a:pPr>
            <a:r>
              <a:rPr lang="ru-RU" sz="3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briela" panose="00000500000000000000" pitchFamily="2" charset="-52"/>
              </a:rPr>
              <a:t>Злотник Матвей</a:t>
            </a:r>
            <a:br>
              <a:rPr lang="ru-RU" sz="3100" b="1" dirty="0">
                <a:latin typeface="Gabriela" panose="00000500000000000000" pitchFamily="2" charset="-52"/>
              </a:rPr>
            </a:br>
            <a:r>
              <a:rPr lang="ru-RU" sz="3100" b="1" dirty="0">
                <a:latin typeface="Gabriela" panose="00000500000000000000" pitchFamily="2" charset="-52"/>
              </a:rPr>
              <a:t>Право на жизнь, право на здоровье: почему это касается меня</a:t>
            </a:r>
            <a:br>
              <a:rPr lang="ru-RU" sz="3100" b="1" dirty="0">
                <a:latin typeface="Gabriela" panose="00000500000000000000" pitchFamily="2" charset="-52"/>
              </a:rPr>
            </a:br>
            <a:br>
              <a:rPr lang="ru-RU" sz="3100" b="1" dirty="0">
                <a:latin typeface="Gabriela" panose="00000500000000000000" pitchFamily="2" charset="-52"/>
              </a:rPr>
            </a:br>
            <a:br>
              <a:rPr lang="ru-RU" sz="3100" b="1" dirty="0">
                <a:latin typeface="Gabriela" panose="00000500000000000000" pitchFamily="2" charset="-52"/>
              </a:rPr>
            </a:br>
            <a:endParaRPr lang="ru-RU" sz="3100" b="1" dirty="0">
              <a:latin typeface="Gabriela" panose="00000500000000000000" pitchFamily="2" charset="-52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DFB1F77-A94F-48B7-A3FF-20501E2098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17954"/>
            <a:ext cx="10611678" cy="265325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800" b="1" i="1" dirty="0"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“</a:t>
            </a:r>
            <a:r>
              <a:rPr lang="ru-RU" sz="4800" b="1" i="1" dirty="0"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За каждым спасенным человеком стоит не просто медицинская помощь, а чье-то огромное, любящее сердце.</a:t>
            </a:r>
            <a:r>
              <a:rPr lang="en-US" sz="4800" b="1" i="1" dirty="0"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”</a:t>
            </a:r>
            <a:r>
              <a:rPr lang="ru-RU" sz="4800" b="1" i="1" dirty="0">
                <a:latin typeface="Source Serif Pro Semibold" panose="02040703050405020204" pitchFamily="18" charset="0"/>
                <a:ea typeface="Source Serif Pro Semibold" panose="020407030504050202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1473673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F46016-6665-4F67-9D40-CB6FF5F6A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5D7A26D-8774-4E66-9498-3F82E378D1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1455"/>
            <a:ext cx="12192000" cy="7419455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6D12E77-04E2-43BF-822E-AF95CB1105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427" y="97421"/>
            <a:ext cx="1321146" cy="1860969"/>
          </a:xfrm>
          <a:prstGeom prst="rect">
            <a:avLst/>
          </a:prstGeom>
          <a:effectLst>
            <a:glow rad="127000">
              <a:schemeClr val="accent1">
                <a:satMod val="175000"/>
                <a:alpha val="40000"/>
              </a:schemeClr>
            </a:glow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615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F46016-6665-4F67-9D40-CB6FF5F6A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5D7A26D-8774-4E66-9498-3F82E378D1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1455"/>
            <a:ext cx="12192000" cy="7419455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6D12E77-04E2-43BF-822E-AF95CB1105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427" y="257281"/>
            <a:ext cx="1321146" cy="1860969"/>
          </a:xfrm>
          <a:prstGeom prst="rect">
            <a:avLst/>
          </a:prstGeom>
          <a:effectLst>
            <a:glow rad="127000">
              <a:schemeClr val="accent1">
                <a:satMod val="175000"/>
                <a:alpha val="40000"/>
              </a:schemeClr>
            </a:glow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37094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F46016-6665-4F67-9D40-CB6FF5F6A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5D7A26D-8774-4E66-9498-3F82E378D10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1455"/>
            <a:ext cx="12192000" cy="7419455"/>
          </a:xfr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6D12E77-04E2-43BF-822E-AF95CB1105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5427" y="97421"/>
            <a:ext cx="1321146" cy="1860969"/>
          </a:xfrm>
          <a:prstGeom prst="rect">
            <a:avLst/>
          </a:prstGeom>
          <a:effectLst>
            <a:glow rad="127000">
              <a:schemeClr val="accent1">
                <a:satMod val="175000"/>
                <a:alpha val="40000"/>
              </a:schemeClr>
            </a:glow>
            <a:outerShdw blurRad="50800" dist="38100" dir="8100000" sx="103000" sy="103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10576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686</TotalTime>
  <Words>457</Words>
  <Application>Microsoft Office PowerPoint</Application>
  <PresentationFormat>Широкоэкранный</PresentationFormat>
  <Paragraphs>48</Paragraphs>
  <Slides>42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8" baseType="lpstr">
      <vt:lpstr>Arial</vt:lpstr>
      <vt:lpstr>Calibri</vt:lpstr>
      <vt:lpstr>Calibri Light</vt:lpstr>
      <vt:lpstr>Gabriela</vt:lpstr>
      <vt:lpstr>Source Serif Pro Semibold</vt:lpstr>
      <vt:lpstr>Тема Office</vt:lpstr>
      <vt:lpstr>Презентация PowerPoint</vt:lpstr>
      <vt:lpstr>Селиванов Матвей</vt:lpstr>
      <vt:lpstr>Мерчицкая  Евгения</vt:lpstr>
      <vt:lpstr>Аксюченко Дарья</vt:lpstr>
      <vt:lpstr>Харченко  Маргарита</vt:lpstr>
      <vt:lpstr>Бусел Диана, Груздева Вероника, Пучка Надежда, Плаксина Ярослава,  Традчик София</vt:lpstr>
      <vt:lpstr>Авдеев  Константин</vt:lpstr>
      <vt:lpstr>Бурдюг Дарья</vt:lpstr>
      <vt:lpstr>Баранчук Денис, Осипчик Матвей, Карачинов Артем, </vt:lpstr>
      <vt:lpstr>Чеховская Алиса</vt:lpstr>
      <vt:lpstr>Абразовская Виктория, Макаренко Софья,  Лепешко Кира, Езубчик Ксения, Левкович Матвей</vt:lpstr>
      <vt:lpstr>Дубенчук Елена</vt:lpstr>
      <vt:lpstr>Усс Владислав</vt:lpstr>
      <vt:lpstr>Радюк Есения</vt:lpstr>
      <vt:lpstr>Буйкевич Валерия</vt:lpstr>
      <vt:lpstr>Автух Элла</vt:lpstr>
      <vt:lpstr>Ващук  Михаил</vt:lpstr>
      <vt:lpstr>Кононович Елена</vt:lpstr>
      <vt:lpstr>Черник  Павел </vt:lpstr>
      <vt:lpstr>Галицкая Майя Истоки здорового долголетия</vt:lpstr>
      <vt:lpstr>Богатко Александр </vt:lpstr>
      <vt:lpstr>Апанович Виктория </vt:lpstr>
      <vt:lpstr>Презентация PowerPoint</vt:lpstr>
      <vt:lpstr>Французова Екатерина </vt:lpstr>
      <vt:lpstr>Озаровский Михаил </vt:lpstr>
      <vt:lpstr>Козырева  Ксения </vt:lpstr>
      <vt:lpstr>Товстелёва Ангелина</vt:lpstr>
      <vt:lpstr>Тимощук Мария</vt:lpstr>
      <vt:lpstr>Касаткина Анастасия,  Кушнир Кира,  Кушмар Саломия,  Паук Диана,  Попеня Каролина</vt:lpstr>
      <vt:lpstr>Камяк Степан</vt:lpstr>
      <vt:lpstr>Шешолко Дарья   </vt:lpstr>
      <vt:lpstr>Будницкая Милена  </vt:lpstr>
      <vt:lpstr>Макаревич  Дарья  </vt:lpstr>
      <vt:lpstr>Ефименко Сергей  </vt:lpstr>
      <vt:lpstr>Капитан Анастасия Если бы здоровье могло написать человеку письмо </vt:lpstr>
      <vt:lpstr>Презентация PowerPoint</vt:lpstr>
      <vt:lpstr>Антоневич Ирина Цена большой победы </vt:lpstr>
      <vt:lpstr>Презентация PowerPoint</vt:lpstr>
      <vt:lpstr>Злотник Матвей Право на жизнь, право на здоровье: почему это касается меня  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Харчейкина Юлия Владимировна</cp:lastModifiedBy>
  <cp:revision>142</cp:revision>
  <dcterms:created xsi:type="dcterms:W3CDTF">2026-10-17T16:53:53Z</dcterms:created>
  <dcterms:modified xsi:type="dcterms:W3CDTF">2026-10-21T06:18:01Z</dcterms:modified>
</cp:coreProperties>
</file>